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1" r:id="rId1"/>
  </p:sldMasterIdLst>
  <p:notesMasterIdLst>
    <p:notesMasterId r:id="rId11"/>
  </p:notesMasterIdLst>
  <p:sldIdLst>
    <p:sldId id="256" r:id="rId2"/>
    <p:sldId id="258" r:id="rId3"/>
    <p:sldId id="262" r:id="rId4"/>
    <p:sldId id="272" r:id="rId5"/>
    <p:sldId id="266" r:id="rId6"/>
    <p:sldId id="274" r:id="rId7"/>
    <p:sldId id="273" r:id="rId8"/>
    <p:sldId id="267" r:id="rId9"/>
    <p:sldId id="268" r:id="rId10"/>
  </p:sldIdLst>
  <p:sldSz cx="9144000" cy="5143500" type="screen16x9"/>
  <p:notesSz cx="6858000" cy="9144000"/>
  <p:embeddedFontLst>
    <p:embeddedFont>
      <p:font typeface="Century Gothic" panose="020B0502020202020204" pitchFamily="34" charset="0"/>
      <p:regular r:id="rId12"/>
      <p:bold r:id="rId13"/>
      <p:italic r:id="rId14"/>
      <p:boldItalic r:id="rId15"/>
    </p:embeddedFont>
    <p:embeddedFont>
      <p:font typeface="Oswald" panose="00000500000000000000" pitchFamily="2" charset="0"/>
      <p:regular r:id="rId16"/>
      <p:bold r:id="rId17"/>
    </p:embeddedFont>
    <p:embeddedFont>
      <p:font typeface="Source Code Pro" panose="020B0509030403020204" pitchFamily="49" charset="0"/>
      <p:regular r:id="rId18"/>
      <p:bold r:id="rId19"/>
      <p:italic r:id="rId20"/>
      <p:boldItalic r:id="rId21"/>
    </p:embeddedFont>
    <p:embeddedFont>
      <p:font typeface="Wingdings 2" panose="05020102010507070707" pitchFamily="18" charset="2"/>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34" autoAdjust="0"/>
  </p:normalViewPr>
  <p:slideViewPr>
    <p:cSldViewPr snapToGrid="0">
      <p:cViewPr varScale="1">
        <p:scale>
          <a:sx n="112" d="100"/>
          <a:sy n="112" d="100"/>
        </p:scale>
        <p:origin x="180" y="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5954e44c16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5954e44c16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3015" algn="l" rtl="0">
              <a:lnSpc>
                <a:spcPct val="115000"/>
              </a:lnSpc>
              <a:spcBef>
                <a:spcPts val="0"/>
              </a:spcBef>
              <a:spcAft>
                <a:spcPts val="0"/>
              </a:spcAft>
              <a:buClr>
                <a:schemeClr val="dk1"/>
              </a:buClr>
              <a:buSzPts val="1172"/>
              <a:buFont typeface="Source Code Pro"/>
              <a:buChar char="●"/>
            </a:pPr>
            <a:r>
              <a:rPr lang="en" sz="1171">
                <a:solidFill>
                  <a:schemeClr val="dk1"/>
                </a:solidFill>
                <a:latin typeface="Source Code Pro"/>
                <a:ea typeface="Source Code Pro"/>
                <a:cs typeface="Source Code Pro"/>
                <a:sym typeface="Source Code Pro"/>
              </a:rPr>
              <a:t>Speak Your Truth: Share from your own experiences</a:t>
            </a:r>
            <a:endParaRPr sz="1171">
              <a:solidFill>
                <a:schemeClr val="dk1"/>
              </a:solidFill>
              <a:latin typeface="Source Code Pro"/>
              <a:ea typeface="Source Code Pro"/>
              <a:cs typeface="Source Code Pro"/>
              <a:sym typeface="Source Code Pro"/>
            </a:endParaRPr>
          </a:p>
          <a:p>
            <a:pPr marL="457200" lvl="0" indent="-303015" algn="l" rtl="0">
              <a:lnSpc>
                <a:spcPct val="115000"/>
              </a:lnSpc>
              <a:spcBef>
                <a:spcPts val="0"/>
              </a:spcBef>
              <a:spcAft>
                <a:spcPts val="0"/>
              </a:spcAft>
              <a:buClr>
                <a:schemeClr val="dk1"/>
              </a:buClr>
              <a:buSzPts val="1172"/>
              <a:buFont typeface="Source Code Pro"/>
              <a:buChar char="●"/>
            </a:pPr>
            <a:r>
              <a:rPr lang="en" sz="1171">
                <a:solidFill>
                  <a:schemeClr val="dk1"/>
                </a:solidFill>
                <a:latin typeface="Source Code Pro"/>
                <a:ea typeface="Source Code Pro"/>
                <a:cs typeface="Source Code Pro"/>
                <a:sym typeface="Source Code Pro"/>
              </a:rPr>
              <a:t>Seek to Understand: Actively listen, before responding </a:t>
            </a:r>
            <a:endParaRPr sz="1171">
              <a:solidFill>
                <a:schemeClr val="dk1"/>
              </a:solidFill>
              <a:latin typeface="Source Code Pro"/>
              <a:ea typeface="Source Code Pro"/>
              <a:cs typeface="Source Code Pro"/>
              <a:sym typeface="Source Code Pro"/>
            </a:endParaRPr>
          </a:p>
          <a:p>
            <a:pPr marL="457200" lvl="0" indent="-303015" algn="l" rtl="0">
              <a:lnSpc>
                <a:spcPct val="115000"/>
              </a:lnSpc>
              <a:spcBef>
                <a:spcPts val="0"/>
              </a:spcBef>
              <a:spcAft>
                <a:spcPts val="0"/>
              </a:spcAft>
              <a:buClr>
                <a:schemeClr val="dk1"/>
              </a:buClr>
              <a:buSzPts val="1172"/>
              <a:buFont typeface="Source Code Pro"/>
              <a:buChar char="●"/>
            </a:pPr>
            <a:r>
              <a:rPr lang="en" sz="1171">
                <a:solidFill>
                  <a:schemeClr val="dk1"/>
                </a:solidFill>
                <a:latin typeface="Source Code Pro"/>
                <a:ea typeface="Source Code Pro"/>
                <a:cs typeface="Source Code Pro"/>
                <a:sym typeface="Source Code Pro"/>
              </a:rPr>
              <a:t>Respect Others’ Experience: We may have different OR similar stories to share, and contexts to draw from. All are legitimate. </a:t>
            </a:r>
            <a:endParaRPr sz="1171">
              <a:solidFill>
                <a:schemeClr val="dk1"/>
              </a:solidFill>
              <a:latin typeface="Source Code Pro"/>
              <a:ea typeface="Source Code Pro"/>
              <a:cs typeface="Source Code Pro"/>
              <a:sym typeface="Source Code Pro"/>
            </a:endParaRPr>
          </a:p>
          <a:p>
            <a:pPr marL="457200" lvl="0" indent="-303015" algn="l" rtl="0">
              <a:lnSpc>
                <a:spcPct val="115000"/>
              </a:lnSpc>
              <a:spcBef>
                <a:spcPts val="0"/>
              </a:spcBef>
              <a:spcAft>
                <a:spcPts val="0"/>
              </a:spcAft>
              <a:buClr>
                <a:schemeClr val="dk1"/>
              </a:buClr>
              <a:buSzPts val="1172"/>
              <a:buFont typeface="Source Code Pro"/>
              <a:buChar char="●"/>
            </a:pPr>
            <a:r>
              <a:rPr lang="en" sz="1171">
                <a:solidFill>
                  <a:schemeClr val="dk1"/>
                </a:solidFill>
                <a:latin typeface="Source Code Pro"/>
                <a:ea typeface="Source Code Pro"/>
                <a:cs typeface="Source Code Pro"/>
                <a:sym typeface="Source Code Pro"/>
              </a:rPr>
              <a:t>Disagree Without Discord: Disagreement is expected. HOWEVER,</a:t>
            </a:r>
            <a:endParaRPr sz="1171">
              <a:solidFill>
                <a:schemeClr val="dk1"/>
              </a:solidFill>
              <a:latin typeface="Source Code Pro"/>
              <a:ea typeface="Source Code Pro"/>
              <a:cs typeface="Source Code Pro"/>
              <a:sym typeface="Source Code Pro"/>
            </a:endParaRPr>
          </a:p>
          <a:p>
            <a:pPr marL="914400" lvl="1" indent="-277615" algn="l" rtl="0">
              <a:lnSpc>
                <a:spcPct val="115000"/>
              </a:lnSpc>
              <a:spcBef>
                <a:spcPts val="0"/>
              </a:spcBef>
              <a:spcAft>
                <a:spcPts val="0"/>
              </a:spcAft>
              <a:buClr>
                <a:schemeClr val="dk1"/>
              </a:buClr>
              <a:buSzPts val="772"/>
              <a:buFont typeface="Source Code Pro"/>
              <a:buChar char="○"/>
            </a:pPr>
            <a:r>
              <a:rPr lang="en" sz="771">
                <a:solidFill>
                  <a:schemeClr val="dk1"/>
                </a:solidFill>
                <a:latin typeface="Source Code Pro"/>
                <a:ea typeface="Source Code Pro"/>
                <a:cs typeface="Source Code Pro"/>
                <a:sym typeface="Source Code Pro"/>
              </a:rPr>
              <a:t>Approach unexpected ideas with curiosity, not argument. </a:t>
            </a:r>
            <a:endParaRPr sz="771">
              <a:solidFill>
                <a:schemeClr val="dk1"/>
              </a:solidFill>
              <a:latin typeface="Source Code Pro"/>
              <a:ea typeface="Source Code Pro"/>
              <a:cs typeface="Source Code Pro"/>
              <a:sym typeface="Source Code Pro"/>
            </a:endParaRPr>
          </a:p>
          <a:p>
            <a:pPr marL="914400" lvl="1" indent="-277615" algn="l" rtl="0">
              <a:lnSpc>
                <a:spcPct val="115000"/>
              </a:lnSpc>
              <a:spcBef>
                <a:spcPts val="0"/>
              </a:spcBef>
              <a:spcAft>
                <a:spcPts val="0"/>
              </a:spcAft>
              <a:buClr>
                <a:schemeClr val="dk1"/>
              </a:buClr>
              <a:buSzPts val="772"/>
              <a:buFont typeface="Source Code Pro"/>
              <a:buChar char="○"/>
            </a:pPr>
            <a:r>
              <a:rPr lang="en" sz="771">
                <a:solidFill>
                  <a:schemeClr val="dk1"/>
                </a:solidFill>
                <a:latin typeface="Source Code Pro"/>
                <a:ea typeface="Source Code Pro"/>
                <a:cs typeface="Source Code Pro"/>
                <a:sym typeface="Source Code Pro"/>
              </a:rPr>
              <a:t>If you disagree, debate and challenge ideas. Don’t attack the speaker. </a:t>
            </a:r>
            <a:endParaRPr sz="771">
              <a:solidFill>
                <a:schemeClr val="dk1"/>
              </a:solidFill>
              <a:latin typeface="Source Code Pro"/>
              <a:ea typeface="Source Code Pro"/>
              <a:cs typeface="Source Code Pro"/>
              <a:sym typeface="Source Code Pro"/>
            </a:endParaRPr>
          </a:p>
          <a:p>
            <a:pPr marL="457200" lvl="0" indent="-303015" algn="l" rtl="0">
              <a:lnSpc>
                <a:spcPct val="115000"/>
              </a:lnSpc>
              <a:spcBef>
                <a:spcPts val="0"/>
              </a:spcBef>
              <a:spcAft>
                <a:spcPts val="0"/>
              </a:spcAft>
              <a:buClr>
                <a:schemeClr val="dk1"/>
              </a:buClr>
              <a:buSzPts val="1172"/>
              <a:buFont typeface="Source Code Pro"/>
              <a:buChar char="●"/>
            </a:pPr>
            <a:r>
              <a:rPr lang="en" sz="1171">
                <a:solidFill>
                  <a:schemeClr val="dk1"/>
                </a:solidFill>
                <a:latin typeface="Source Code Pro"/>
                <a:ea typeface="Source Code Pro"/>
                <a:cs typeface="Source Code Pro"/>
                <a:sym typeface="Source Code Pro"/>
              </a:rPr>
              <a:t>Share the Air: Make room for all voices to be heard, and don’t dominate the conversation. </a:t>
            </a:r>
            <a:endParaRPr sz="1171">
              <a:solidFill>
                <a:schemeClr val="dk1"/>
              </a:solidFill>
              <a:latin typeface="Source Code Pro"/>
              <a:ea typeface="Source Code Pro"/>
              <a:cs typeface="Source Code Pro"/>
              <a:sym typeface="Source Code Pro"/>
            </a:endParaRPr>
          </a:p>
          <a:p>
            <a:pPr marL="457200" lvl="0" indent="-303015" algn="l" rtl="0">
              <a:lnSpc>
                <a:spcPct val="115000"/>
              </a:lnSpc>
              <a:spcBef>
                <a:spcPts val="0"/>
              </a:spcBef>
              <a:spcAft>
                <a:spcPts val="0"/>
              </a:spcAft>
              <a:buClr>
                <a:schemeClr val="dk1"/>
              </a:buClr>
              <a:buSzPts val="1172"/>
              <a:buFont typeface="Source Code Pro"/>
              <a:buChar char="●"/>
            </a:pPr>
            <a:r>
              <a:rPr lang="en" sz="1171">
                <a:solidFill>
                  <a:schemeClr val="dk1"/>
                </a:solidFill>
                <a:latin typeface="Source Code Pro"/>
                <a:ea typeface="Source Code Pro"/>
                <a:cs typeface="Source Code Pro"/>
                <a:sym typeface="Source Code Pro"/>
              </a:rPr>
              <a:t>Confidentiality: </a:t>
            </a:r>
            <a:endParaRPr sz="1171">
              <a:solidFill>
                <a:schemeClr val="dk1"/>
              </a:solidFill>
              <a:latin typeface="Source Code Pro"/>
              <a:ea typeface="Source Code Pro"/>
              <a:cs typeface="Source Code Pro"/>
              <a:sym typeface="Source Code Pro"/>
            </a:endParaRPr>
          </a:p>
          <a:p>
            <a:pPr marL="914400" lvl="1" indent="-277615" algn="l" rtl="0">
              <a:lnSpc>
                <a:spcPct val="115000"/>
              </a:lnSpc>
              <a:spcBef>
                <a:spcPts val="0"/>
              </a:spcBef>
              <a:spcAft>
                <a:spcPts val="0"/>
              </a:spcAft>
              <a:buClr>
                <a:schemeClr val="dk1"/>
              </a:buClr>
              <a:buSzPts val="772"/>
              <a:buFont typeface="Source Code Pro"/>
              <a:buChar char="○"/>
            </a:pPr>
            <a:r>
              <a:rPr lang="en" sz="771">
                <a:solidFill>
                  <a:schemeClr val="dk1"/>
                </a:solidFill>
                <a:latin typeface="Source Code Pro"/>
                <a:ea typeface="Source Code Pro"/>
                <a:cs typeface="Source Code Pro"/>
                <a:sym typeface="Source Code Pro"/>
              </a:rPr>
              <a:t>Share stories and experiences, but don’t identify individual people or provide details that would allow someone in your story to be identified. </a:t>
            </a:r>
            <a:endParaRPr sz="771">
              <a:solidFill>
                <a:schemeClr val="dk1"/>
              </a:solidFill>
              <a:latin typeface="Source Code Pro"/>
              <a:ea typeface="Source Code Pro"/>
              <a:cs typeface="Source Code Pro"/>
              <a:sym typeface="Source Code Pro"/>
            </a:endParaRPr>
          </a:p>
          <a:p>
            <a:pPr marL="914400" lvl="1" indent="-277615" algn="l" rtl="0">
              <a:lnSpc>
                <a:spcPct val="115000"/>
              </a:lnSpc>
              <a:spcBef>
                <a:spcPts val="0"/>
              </a:spcBef>
              <a:spcAft>
                <a:spcPts val="0"/>
              </a:spcAft>
              <a:buClr>
                <a:schemeClr val="dk1"/>
              </a:buClr>
              <a:buSzPts val="772"/>
              <a:buFont typeface="Source Code Pro"/>
              <a:buChar char="○"/>
            </a:pPr>
            <a:r>
              <a:rPr lang="en" sz="771">
                <a:solidFill>
                  <a:schemeClr val="dk1"/>
                </a:solidFill>
                <a:latin typeface="Source Code Pro"/>
                <a:ea typeface="Source Code Pro"/>
                <a:cs typeface="Source Code Pro"/>
                <a:sym typeface="Source Code Pro"/>
              </a:rPr>
              <a:t>Do not share the experiences you hear in this space outside this space. </a:t>
            </a:r>
            <a:endParaRPr sz="771">
              <a:solidFill>
                <a:schemeClr val="dk1"/>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71">
                <a:solidFill>
                  <a:schemeClr val="dk1"/>
                </a:solidFill>
                <a:latin typeface="Source Code Pro"/>
                <a:ea typeface="Source Code Pro"/>
                <a:cs typeface="Source Code Pro"/>
                <a:sym typeface="Source Code Pro"/>
              </a:rPr>
              <a:t>Take Care of yourself:</a:t>
            </a:r>
            <a:r>
              <a:rPr lang="en" sz="771">
                <a:solidFill>
                  <a:schemeClr val="dk1"/>
                </a:solidFill>
                <a:latin typeface="Source Code Pro"/>
                <a:ea typeface="Source Code Pro"/>
                <a:cs typeface="Source Code Pro"/>
                <a:sym typeface="Source Code Pro"/>
              </a:rPr>
              <a:t> </a:t>
            </a:r>
            <a:r>
              <a:rPr lang="en" sz="1200">
                <a:solidFill>
                  <a:srgbClr val="424242"/>
                </a:solidFill>
                <a:latin typeface="Source Code Pro"/>
                <a:ea typeface="Source Code Pro"/>
                <a:cs typeface="Source Code Pro"/>
                <a:sym typeface="Source Code Pro"/>
              </a:rPr>
              <a:t>We recognize that talking about implicit bias may be difficult for some. If you find the conversation too hard to listen to, please make sure to remove yourself from the situation and reconnect with us after to see how your voice can help support the work we are trying to do.</a:t>
            </a:r>
            <a:endParaRPr sz="171">
              <a:solidFill>
                <a:schemeClr val="dk1"/>
              </a:solidFill>
              <a:latin typeface="Source Code Pro"/>
              <a:ea typeface="Source Code Pro"/>
              <a:cs typeface="Source Code Pro"/>
              <a:sym typeface="Source Code Pro"/>
            </a:endParaRPr>
          </a:p>
          <a:p>
            <a:pPr marL="0" lvl="0" indent="0" algn="l" rtl="0">
              <a:spcBef>
                <a:spcPts val="1200"/>
              </a:spcBef>
              <a:spcAft>
                <a:spcPts val="0"/>
              </a:spcAft>
              <a:buNone/>
            </a:pPr>
            <a:endParaRPr sz="200">
              <a:solidFill>
                <a:schemeClr val="dk1"/>
              </a:solidFill>
            </a:endParaRPr>
          </a:p>
          <a:p>
            <a:pPr marL="0" lvl="0" indent="0" algn="l" rtl="0">
              <a:spcBef>
                <a:spcPts val="0"/>
              </a:spcBef>
              <a:spcAft>
                <a:spcPts val="0"/>
              </a:spcAft>
              <a:buNone/>
            </a:pPr>
            <a:endParaRPr sz="200">
              <a:solidFill>
                <a:schemeClr val="dk1"/>
              </a:solidFill>
            </a:endParaRPr>
          </a:p>
          <a:p>
            <a:pPr marL="0" lvl="0" indent="0" algn="l" rtl="0">
              <a:spcBef>
                <a:spcPts val="0"/>
              </a:spcBef>
              <a:spcAft>
                <a:spcPts val="0"/>
              </a:spcAft>
              <a:buNone/>
            </a:pPr>
            <a:endParaRPr sz="200">
              <a:solidFill>
                <a:schemeClr val="dk1"/>
              </a:solidFill>
            </a:endParaRPr>
          </a:p>
          <a:p>
            <a:pPr marL="0" lvl="0" indent="0" algn="l" rtl="0">
              <a:spcBef>
                <a:spcPts val="0"/>
              </a:spcBef>
              <a:spcAft>
                <a:spcPts val="0"/>
              </a:spcAft>
              <a:buNone/>
            </a:pPr>
            <a:r>
              <a:rPr lang="en" sz="1400">
                <a:solidFill>
                  <a:schemeClr val="dk1"/>
                </a:solidFill>
              </a:rPr>
              <a:t>https://www.umass.edu/diversity/Verne-Myers-Session-2-Guide</a:t>
            </a:r>
            <a:endParaRPr sz="14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6c402c696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6c402c696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u="sng" dirty="0">
                <a:solidFill>
                  <a:schemeClr val="hlink"/>
                </a:solidFill>
              </a:rPr>
              <a:t>Why are we here? - </a:t>
            </a:r>
            <a:r>
              <a:rPr lang="en-US" sz="800" dirty="0"/>
              <a:t>We recognize implicit bias exists and we want to manage the negative impacts.  One step is to name it as a community and challenge it when we see its impact. </a:t>
            </a:r>
          </a:p>
          <a:p>
            <a:pPr marL="0" lvl="0" indent="0" algn="l" rtl="0">
              <a:spcBef>
                <a:spcPts val="0"/>
              </a:spcBef>
              <a:spcAft>
                <a:spcPts val="0"/>
              </a:spcAft>
              <a:buNone/>
            </a:pPr>
            <a:endParaRPr sz="100" dirty="0">
              <a:solidFill>
                <a:srgbClr val="424242"/>
              </a:solidFill>
              <a:latin typeface="Source Code Pro"/>
              <a:ea typeface="Source Code Pro"/>
              <a:cs typeface="Source Code Pro"/>
              <a:sym typeface="Source Code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655c149c4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655c149c4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655c149c4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655c149c4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67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6c402c696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6c402c696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026858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Click icon to add picture</a:t>
            </a:r>
            <a:endParaRPr lang="en-US" dirty="0"/>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392525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427481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748426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720747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186481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345725"/>
            <a:ext cx="8520600" cy="3454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838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8897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143024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30985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1666716"/>
            <a:ext cx="3889405" cy="272907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1666715"/>
            <a:ext cx="3895937" cy="272907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726772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39313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224914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5934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334567"/>
            <a:ext cx="4689475" cy="40612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854711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endParaRPr lang="en-US" dirty="0"/>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4531022"/>
            <a:ext cx="732659" cy="273844"/>
          </a:xfrm>
        </p:spPr>
        <p:txBody>
          <a:bodyPr/>
          <a:lstStyle/>
          <a:p>
            <a:fld id="{18C79C5D-2A6F-F04D-97DA-BEF2467B64E4}" type="datetimeFigureOut">
              <a:rPr lang="en-US" smtClean="0"/>
              <a:pPr/>
              <a:t>1/22/2024</a:t>
            </a:fld>
            <a:endParaRPr lang="en-US" dirty="0"/>
          </a:p>
        </p:txBody>
      </p:sp>
      <p:sp>
        <p:nvSpPr>
          <p:cNvPr id="6" name="Footer Placeholder 5"/>
          <p:cNvSpPr>
            <a:spLocks noGrp="1"/>
          </p:cNvSpPr>
          <p:nvPr>
            <p:ph type="ftr" sz="quarter" idx="11"/>
          </p:nvPr>
        </p:nvSpPr>
        <p:spPr>
          <a:xfrm>
            <a:off x="442797" y="4531022"/>
            <a:ext cx="2471560" cy="273844"/>
          </a:xfrm>
        </p:spPr>
        <p:txBody>
          <a:bodyPr/>
          <a:lstStyle/>
          <a:p>
            <a:endParaRPr lang="en-US" dirty="0"/>
          </a:p>
        </p:txBody>
      </p:sp>
      <p:sp>
        <p:nvSpPr>
          <p:cNvPr id="7" name="Slide Number Placeholder 6"/>
          <p:cNvSpPr>
            <a:spLocks noGrp="1"/>
          </p:cNvSpPr>
          <p:nvPr>
            <p:ph type="sldNum" sz="quarter" idx="12"/>
          </p:nvPr>
        </p:nvSpPr>
        <p:spPr>
          <a:xfrm>
            <a:off x="3647017" y="4436917"/>
            <a:ext cx="796616" cy="367949"/>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093869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smtClean="0"/>
              <a:pPr/>
              <a:t>1/22/2024</a:t>
            </a:fld>
            <a:endParaRPr lang="en-US" dirty="0"/>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8104076"/>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607501" y="479322"/>
            <a:ext cx="3721151" cy="2835826"/>
          </a:xfrm>
          <a:prstGeom prst="rect">
            <a:avLst/>
          </a:prstGeom>
        </p:spPr>
        <p:txBody>
          <a:bodyPr spcFirstLastPara="1" lIns="91425" tIns="91425" rIns="91425" bIns="91425" anchorCtr="0">
            <a:normAutofit/>
          </a:bodyPr>
          <a:lstStyle/>
          <a:p>
            <a:pPr marL="0" lvl="0" indent="0" rtl="0">
              <a:lnSpc>
                <a:spcPct val="90000"/>
              </a:lnSpc>
              <a:spcBef>
                <a:spcPts val="0"/>
              </a:spcBef>
              <a:spcAft>
                <a:spcPts val="0"/>
              </a:spcAft>
              <a:buNone/>
            </a:pPr>
            <a:r>
              <a:rPr lang="en-US" sz="3700" dirty="0"/>
              <a:t>Implicit Bias: </a:t>
            </a:r>
          </a:p>
          <a:p>
            <a:pPr marL="0" lvl="0" indent="0" rtl="0">
              <a:lnSpc>
                <a:spcPct val="90000"/>
              </a:lnSpc>
              <a:spcBef>
                <a:spcPts val="0"/>
              </a:spcBef>
              <a:spcAft>
                <a:spcPts val="0"/>
              </a:spcAft>
              <a:buNone/>
            </a:pPr>
            <a:r>
              <a:rPr lang="en-US" sz="3700" dirty="0"/>
              <a:t>Let's Talk About It!</a:t>
            </a:r>
          </a:p>
          <a:p>
            <a:pPr marL="0" lvl="0" indent="0" rtl="0">
              <a:lnSpc>
                <a:spcPct val="90000"/>
              </a:lnSpc>
              <a:spcBef>
                <a:spcPts val="0"/>
              </a:spcBef>
              <a:spcAft>
                <a:spcPts val="0"/>
              </a:spcAft>
              <a:buNone/>
            </a:pPr>
            <a:r>
              <a:rPr lang="en-US" sz="3700" dirty="0"/>
              <a:t>A Community Conversation</a:t>
            </a:r>
          </a:p>
        </p:txBody>
      </p:sp>
      <p:sp>
        <p:nvSpPr>
          <p:cNvPr id="63" name="Google Shape;63;p13"/>
          <p:cNvSpPr txBox="1">
            <a:spLocks noGrp="1"/>
          </p:cNvSpPr>
          <p:nvPr>
            <p:ph type="subTitle" idx="1"/>
          </p:nvPr>
        </p:nvSpPr>
        <p:spPr>
          <a:xfrm>
            <a:off x="607500" y="3960635"/>
            <a:ext cx="3721152" cy="589242"/>
          </a:xfrm>
          <a:prstGeom prst="rect">
            <a:avLst/>
          </a:prstGeom>
        </p:spPr>
        <p:txBody>
          <a:bodyPr spcFirstLastPara="1" lIns="91425" tIns="91425" rIns="91425" bIns="91425" anchorCtr="0">
            <a:noAutofit/>
          </a:bodyPr>
          <a:lstStyle/>
          <a:p>
            <a:pPr marL="0" lvl="0" indent="0" rtl="0">
              <a:lnSpc>
                <a:spcPct val="90000"/>
              </a:lnSpc>
              <a:spcBef>
                <a:spcPts val="0"/>
              </a:spcBef>
              <a:spcAft>
                <a:spcPts val="600"/>
              </a:spcAft>
              <a:buNone/>
            </a:pPr>
            <a:r>
              <a:rPr lang="en-US" sz="1200" dirty="0"/>
              <a:t>January 22, 2024 (12:30 PM - 02:00 PM)</a:t>
            </a:r>
          </a:p>
          <a:p>
            <a:pPr marL="0" lvl="0" indent="0" rtl="0">
              <a:lnSpc>
                <a:spcPct val="90000"/>
              </a:lnSpc>
              <a:spcBef>
                <a:spcPts val="0"/>
              </a:spcBef>
              <a:spcAft>
                <a:spcPts val="600"/>
              </a:spcAft>
              <a:buNone/>
            </a:pPr>
            <a:r>
              <a:rPr lang="en-US" sz="1200" dirty="0"/>
              <a:t>FIMR Community Action Team</a:t>
            </a:r>
          </a:p>
        </p:txBody>
      </p:sp>
      <p:pic>
        <p:nvPicPr>
          <p:cNvPr id="72" name="Picture 71" descr="Close up image of hands applauding">
            <a:extLst>
              <a:ext uri="{FF2B5EF4-FFF2-40B4-BE49-F238E27FC236}">
                <a16:creationId xmlns:a16="http://schemas.microsoft.com/office/drawing/2014/main" id="{F871474E-4188-38FE-0D1B-43A44396FA8B}"/>
              </a:ext>
            </a:extLst>
          </p:cNvPr>
          <p:cNvPicPr>
            <a:picLocks noChangeAspect="1"/>
          </p:cNvPicPr>
          <p:nvPr/>
        </p:nvPicPr>
        <p:blipFill rotWithShape="1">
          <a:blip r:embed="rId3"/>
          <a:srcRect l="27047" r="13667"/>
          <a:stretch/>
        </p:blipFill>
        <p:spPr>
          <a:xfrm>
            <a:off x="4575687" y="10"/>
            <a:ext cx="4568313" cy="51434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pic>
        <p:nvPicPr>
          <p:cNvPr id="90" name="Picture 77" descr="One in a crowd">
            <a:extLst>
              <a:ext uri="{FF2B5EF4-FFF2-40B4-BE49-F238E27FC236}">
                <a16:creationId xmlns:a16="http://schemas.microsoft.com/office/drawing/2014/main" id="{82F22328-80DD-6989-C59B-C41B9F5E8DCA}"/>
              </a:ext>
            </a:extLst>
          </p:cNvPr>
          <p:cNvPicPr>
            <a:picLocks noChangeAspect="1"/>
          </p:cNvPicPr>
          <p:nvPr/>
        </p:nvPicPr>
        <p:blipFill>
          <a:blip r:embed="rId3">
            <a:alphaModFix amt="47000"/>
            <a:extLst>
              <a:ext uri="{BEBA8EAE-BF5A-486C-A8C5-ECC9F3942E4B}">
                <a14:imgProps xmlns:a14="http://schemas.microsoft.com/office/drawing/2010/main">
                  <a14:imgLayer r:embed="rId4">
                    <a14:imgEffect>
                      <a14:colorTemperature colorTemp="9538"/>
                    </a14:imgEffect>
                    <a14:imgEffect>
                      <a14:saturation sat="170000"/>
                    </a14:imgEffect>
                  </a14:imgLayer>
                </a14:imgProps>
              </a:ext>
            </a:extLst>
          </a:blip>
          <a:srcRect t="12500" b="12500"/>
          <a:stretch/>
        </p:blipFill>
        <p:spPr>
          <a:xfrm>
            <a:off x="0" y="10"/>
            <a:ext cx="9143980" cy="5143490"/>
          </a:xfrm>
          <a:prstGeom prst="rect">
            <a:avLst/>
          </a:prstGeom>
        </p:spPr>
      </p:pic>
      <p:sp>
        <p:nvSpPr>
          <p:cNvPr id="74" name="Google Shape;74;p15"/>
          <p:cNvSpPr txBox="1">
            <a:spLocks noGrp="1"/>
          </p:cNvSpPr>
          <p:nvPr>
            <p:ph type="title"/>
          </p:nvPr>
        </p:nvSpPr>
        <p:spPr>
          <a:xfrm>
            <a:off x="145042" y="119905"/>
            <a:ext cx="8520600" cy="465779"/>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2400" u="sng" dirty="0">
                <a:solidFill>
                  <a:srgbClr val="FEFEFE"/>
                </a:solidFill>
              </a:rPr>
              <a:t>Respect Everyone-Ground Rules</a:t>
            </a:r>
          </a:p>
        </p:txBody>
      </p:sp>
      <p:sp>
        <p:nvSpPr>
          <p:cNvPr id="91" name="Google Shape;75;p15"/>
          <p:cNvSpPr txBox="1">
            <a:spLocks noGrp="1"/>
          </p:cNvSpPr>
          <p:nvPr>
            <p:ph type="body" idx="1"/>
          </p:nvPr>
        </p:nvSpPr>
        <p:spPr>
          <a:xfrm>
            <a:off x="81550" y="600358"/>
            <a:ext cx="8187285" cy="2264234"/>
          </a:xfrm>
          <a:prstGeom prst="rect">
            <a:avLst/>
          </a:prstGeom>
        </p:spPr>
        <p:txBody>
          <a:bodyPr spcFirstLastPara="1" vert="horz" lIns="91440" tIns="45720" rIns="91440" bIns="45720" rtlCol="0" anchor="ctr" anchorCtr="0">
            <a:noAutofit/>
          </a:bodyPr>
          <a:lstStyle/>
          <a:p>
            <a:pPr marL="457200" lvl="0" indent="-340430" defTabSz="457200">
              <a:lnSpc>
                <a:spcPct val="90000"/>
              </a:lnSpc>
              <a:spcBef>
                <a:spcPct val="20000"/>
              </a:spcBef>
              <a:spcAft>
                <a:spcPts val="600"/>
              </a:spcAft>
              <a:buSzPct val="100000"/>
              <a:buFont typeface="Wingdings 2" charset="2"/>
              <a:buChar char=""/>
            </a:pPr>
            <a:r>
              <a:rPr lang="en-US" sz="1400" b="1" dirty="0"/>
              <a:t>Speak Your Truth </a:t>
            </a:r>
          </a:p>
          <a:p>
            <a:pPr marL="457200" lvl="0" indent="-340430" defTabSz="457200">
              <a:lnSpc>
                <a:spcPct val="90000"/>
              </a:lnSpc>
              <a:spcBef>
                <a:spcPct val="20000"/>
              </a:spcBef>
              <a:spcAft>
                <a:spcPts val="600"/>
              </a:spcAft>
              <a:buSzPct val="100000"/>
              <a:buFont typeface="Wingdings 2" charset="2"/>
              <a:buChar char=""/>
            </a:pPr>
            <a:r>
              <a:rPr lang="en-US" sz="1400" b="1" dirty="0"/>
              <a:t>Seek to Understand </a:t>
            </a:r>
          </a:p>
          <a:p>
            <a:pPr marL="457200" lvl="0" indent="-340430" defTabSz="457200">
              <a:lnSpc>
                <a:spcPct val="90000"/>
              </a:lnSpc>
              <a:spcBef>
                <a:spcPct val="20000"/>
              </a:spcBef>
              <a:spcAft>
                <a:spcPts val="600"/>
              </a:spcAft>
              <a:buSzPct val="100000"/>
              <a:buFont typeface="Wingdings 2" charset="2"/>
              <a:buChar char=""/>
            </a:pPr>
            <a:r>
              <a:rPr lang="en-US" sz="1400" b="1" dirty="0"/>
              <a:t>Respect Others’ Experience </a:t>
            </a:r>
          </a:p>
          <a:p>
            <a:pPr marL="457200" lvl="0" indent="-340430" defTabSz="457200">
              <a:lnSpc>
                <a:spcPct val="90000"/>
              </a:lnSpc>
              <a:spcBef>
                <a:spcPct val="20000"/>
              </a:spcBef>
              <a:spcAft>
                <a:spcPts val="600"/>
              </a:spcAft>
              <a:buSzPct val="100000"/>
              <a:buFont typeface="Wingdings 2" charset="2"/>
              <a:buChar char=""/>
            </a:pPr>
            <a:r>
              <a:rPr lang="en-US" sz="1400" b="1" dirty="0"/>
              <a:t>Disagree Without Conflict </a:t>
            </a:r>
          </a:p>
          <a:p>
            <a:pPr marL="457200" lvl="0" indent="-340430" defTabSz="457200">
              <a:lnSpc>
                <a:spcPct val="90000"/>
              </a:lnSpc>
              <a:spcBef>
                <a:spcPct val="20000"/>
              </a:spcBef>
              <a:spcAft>
                <a:spcPts val="600"/>
              </a:spcAft>
              <a:buSzPct val="100000"/>
              <a:buFont typeface="Wingdings 2" charset="2"/>
              <a:buChar char=""/>
            </a:pPr>
            <a:r>
              <a:rPr lang="en-US" sz="1400" b="1" dirty="0"/>
              <a:t>Make room for all voices to be heard, don’t dominate the conversation. </a:t>
            </a:r>
          </a:p>
          <a:p>
            <a:pPr marL="457200" lvl="0" indent="-340430" defTabSz="457200">
              <a:lnSpc>
                <a:spcPct val="90000"/>
              </a:lnSpc>
              <a:spcBef>
                <a:spcPct val="20000"/>
              </a:spcBef>
              <a:spcAft>
                <a:spcPts val="600"/>
              </a:spcAft>
              <a:buSzPct val="100000"/>
              <a:buFont typeface="Wingdings 2" charset="2"/>
              <a:buChar char=""/>
            </a:pPr>
            <a:r>
              <a:rPr lang="en-US" sz="1400" b="1" dirty="0"/>
              <a:t>Confidentiality</a:t>
            </a:r>
          </a:p>
          <a:p>
            <a:pPr marL="457200" lvl="0" indent="-340430" defTabSz="457200">
              <a:lnSpc>
                <a:spcPct val="90000"/>
              </a:lnSpc>
              <a:spcBef>
                <a:spcPct val="20000"/>
              </a:spcBef>
              <a:spcAft>
                <a:spcPts val="600"/>
              </a:spcAft>
              <a:buSzPct val="100000"/>
              <a:buFont typeface="Wingdings 2" charset="2"/>
              <a:buChar char=""/>
            </a:pPr>
            <a:r>
              <a:rPr lang="en-US" sz="1400" b="1" dirty="0"/>
              <a:t>Take Care of Yourself </a:t>
            </a:r>
          </a:p>
        </p:txBody>
      </p:sp>
      <p:sp>
        <p:nvSpPr>
          <p:cNvPr id="5" name="Google Shape;121;p22">
            <a:extLst>
              <a:ext uri="{FF2B5EF4-FFF2-40B4-BE49-F238E27FC236}">
                <a16:creationId xmlns:a16="http://schemas.microsoft.com/office/drawing/2014/main" id="{9CE8409E-BB60-C455-A60F-9AD54FC96D80}"/>
              </a:ext>
            </a:extLst>
          </p:cNvPr>
          <p:cNvSpPr txBox="1">
            <a:spLocks/>
          </p:cNvSpPr>
          <p:nvPr/>
        </p:nvSpPr>
        <p:spPr>
          <a:xfrm>
            <a:off x="5259875" y="2363988"/>
            <a:ext cx="3802575" cy="415523"/>
          </a:xfrm>
          <a:prstGeom prst="rect">
            <a:avLst/>
          </a:prstGeom>
          <a:effectLst>
            <a:outerShdw blurRad="50800" dir="14400000">
              <a:srgbClr val="000000">
                <a:alpha val="60000"/>
              </a:srgbClr>
            </a:outerShdw>
          </a:effectLst>
        </p:spPr>
        <p:txBody>
          <a:bodyPr spcFirstLastPara="1" vert="horz" wrap="square" lIns="91440" tIns="45720" rIns="91440" bIns="45720" rtlCol="0" anchor="b" anchorCtr="0">
            <a:normAutofit lnSpcReduction="10000"/>
          </a:bodyPr>
          <a:lstStyle>
            <a:lvl1pPr lvl="0" algn="l" defTabSz="342900" rtl="0" eaLnBrk="1" latinLnBrk="0" hangingPunct="1">
              <a:spcBef>
                <a:spcPts val="0"/>
              </a:spcBef>
              <a:spcAft>
                <a:spcPts val="0"/>
              </a:spcAft>
              <a:buSzPts val="3000"/>
              <a:buNone/>
              <a:defRPr sz="3000" b="1" kern="1200">
                <a:solidFill>
                  <a:schemeClr val="lt1"/>
                </a:solidFill>
                <a:latin typeface="+mj-lt"/>
                <a:ea typeface="+mj-ea"/>
                <a:cs typeface="+mj-cs"/>
              </a:defRPr>
            </a:lvl1pPr>
            <a:lvl2pPr lvl="1" eaLnBrk="1" hangingPunct="1">
              <a:spcBef>
                <a:spcPts val="0"/>
              </a:spcBef>
              <a:spcAft>
                <a:spcPts val="0"/>
              </a:spcAft>
              <a:buSzPts val="3000"/>
              <a:buNone/>
              <a:defRPr>
                <a:solidFill>
                  <a:schemeClr val="tx2"/>
                </a:solidFill>
              </a:defRPr>
            </a:lvl2pPr>
            <a:lvl3pPr lvl="2" eaLnBrk="1" hangingPunct="1">
              <a:spcBef>
                <a:spcPts val="0"/>
              </a:spcBef>
              <a:spcAft>
                <a:spcPts val="0"/>
              </a:spcAft>
              <a:buSzPts val="3000"/>
              <a:buNone/>
              <a:defRPr>
                <a:solidFill>
                  <a:schemeClr val="tx2"/>
                </a:solidFill>
              </a:defRPr>
            </a:lvl3pPr>
            <a:lvl4pPr lvl="3" eaLnBrk="1" hangingPunct="1">
              <a:spcBef>
                <a:spcPts val="0"/>
              </a:spcBef>
              <a:spcAft>
                <a:spcPts val="0"/>
              </a:spcAft>
              <a:buSzPts val="3000"/>
              <a:buNone/>
              <a:defRPr>
                <a:solidFill>
                  <a:schemeClr val="tx2"/>
                </a:solidFill>
              </a:defRPr>
            </a:lvl4pPr>
            <a:lvl5pPr lvl="4" eaLnBrk="1" hangingPunct="1">
              <a:spcBef>
                <a:spcPts val="0"/>
              </a:spcBef>
              <a:spcAft>
                <a:spcPts val="0"/>
              </a:spcAft>
              <a:buSzPts val="3000"/>
              <a:buNone/>
              <a:defRPr>
                <a:solidFill>
                  <a:schemeClr val="tx2"/>
                </a:solidFill>
              </a:defRPr>
            </a:lvl5pPr>
            <a:lvl6pPr lvl="5" eaLnBrk="1" hangingPunct="1">
              <a:spcBef>
                <a:spcPts val="0"/>
              </a:spcBef>
              <a:spcAft>
                <a:spcPts val="0"/>
              </a:spcAft>
              <a:buSzPts val="3000"/>
              <a:buNone/>
              <a:defRPr>
                <a:solidFill>
                  <a:schemeClr val="tx2"/>
                </a:solidFill>
              </a:defRPr>
            </a:lvl6pPr>
            <a:lvl7pPr lvl="6" eaLnBrk="1" hangingPunct="1">
              <a:spcBef>
                <a:spcPts val="0"/>
              </a:spcBef>
              <a:spcAft>
                <a:spcPts val="0"/>
              </a:spcAft>
              <a:buSzPts val="3000"/>
              <a:buNone/>
              <a:defRPr>
                <a:solidFill>
                  <a:schemeClr val="tx2"/>
                </a:solidFill>
              </a:defRPr>
            </a:lvl7pPr>
            <a:lvl8pPr lvl="7" eaLnBrk="1" hangingPunct="1">
              <a:spcBef>
                <a:spcPts val="0"/>
              </a:spcBef>
              <a:spcAft>
                <a:spcPts val="0"/>
              </a:spcAft>
              <a:buSzPts val="3000"/>
              <a:buNone/>
              <a:defRPr>
                <a:solidFill>
                  <a:schemeClr val="tx2"/>
                </a:solidFill>
              </a:defRPr>
            </a:lvl8pPr>
            <a:lvl9pPr lvl="8" eaLnBrk="1" hangingPunct="1">
              <a:spcBef>
                <a:spcPts val="0"/>
              </a:spcBef>
              <a:spcAft>
                <a:spcPts val="0"/>
              </a:spcAft>
              <a:buSzPts val="3000"/>
              <a:buNone/>
              <a:defRPr>
                <a:solidFill>
                  <a:schemeClr val="tx2"/>
                </a:solidFill>
              </a:defRPr>
            </a:lvl9pPr>
          </a:lstStyle>
          <a:p>
            <a:pPr algn="r" defTabSz="457200">
              <a:lnSpc>
                <a:spcPct val="90000"/>
              </a:lnSpc>
              <a:spcBef>
                <a:spcPct val="0"/>
              </a:spcBef>
            </a:pPr>
            <a:r>
              <a:rPr lang="en-US" sz="2400" u="sng" dirty="0">
                <a:solidFill>
                  <a:srgbClr val="FEFEFE"/>
                </a:solidFill>
              </a:rPr>
              <a:t>How to Participate</a:t>
            </a:r>
          </a:p>
        </p:txBody>
      </p:sp>
      <p:sp>
        <p:nvSpPr>
          <p:cNvPr id="7" name="TextBox 6">
            <a:extLst>
              <a:ext uri="{FF2B5EF4-FFF2-40B4-BE49-F238E27FC236}">
                <a16:creationId xmlns:a16="http://schemas.microsoft.com/office/drawing/2014/main" id="{A0E026F9-7CA4-34B1-A8D0-4EB488CC47F6}"/>
              </a:ext>
            </a:extLst>
          </p:cNvPr>
          <p:cNvSpPr txBox="1"/>
          <p:nvPr/>
        </p:nvSpPr>
        <p:spPr>
          <a:xfrm>
            <a:off x="4513258" y="2733664"/>
            <a:ext cx="4630722" cy="2317558"/>
          </a:xfrm>
          <a:prstGeom prst="rect">
            <a:avLst/>
          </a:prstGeom>
          <a:noFill/>
        </p:spPr>
        <p:txBody>
          <a:bodyPr wrap="square">
            <a:spAutoFit/>
          </a:bodyPr>
          <a:lstStyle/>
          <a:p>
            <a:pPr marL="0" marR="0" lvl="0" indent="0" algn="l" defTabSz="457200" rtl="0" eaLnBrk="1" fontAlgn="auto" latinLnBrk="0" hangingPunct="1">
              <a:lnSpc>
                <a:spcPct val="90000"/>
              </a:lnSpc>
              <a:spcBef>
                <a:spcPct val="20000"/>
              </a:spcBef>
              <a:spcAft>
                <a:spcPts val="600"/>
              </a:spcAft>
              <a:buClr>
                <a:srgbClr val="8664B0"/>
              </a:buClr>
              <a:buSzPts val="1800"/>
              <a:buFont typeface="Wingdings 2" charset="2"/>
              <a:buNone/>
              <a:tabLst/>
              <a:defRPr/>
            </a:pPr>
            <a:r>
              <a:rPr kumimoji="0" lang="en-US" sz="1400" b="1" i="0" u="sng" strike="noStrike" kern="1200" cap="none" spc="0" normalizeH="0" baseline="0" noProof="0" dirty="0">
                <a:ln>
                  <a:noFill/>
                </a:ln>
                <a:solidFill>
                  <a:prstClr val="white"/>
                </a:solidFill>
                <a:effectLst/>
                <a:uLnTx/>
                <a:uFillTx/>
                <a:latin typeface="Century Gothic" panose="020B0502020202020204"/>
                <a:ea typeface="+mn-ea"/>
                <a:cs typeface="+mn-cs"/>
              </a:rPr>
              <a:t>ZOOM:</a:t>
            </a:r>
            <a:endPar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90000"/>
              </a:lnSpc>
              <a:spcBef>
                <a:spcPct val="20000"/>
              </a:spcBef>
              <a:spcAft>
                <a:spcPts val="600"/>
              </a:spcAft>
              <a:buClr>
                <a:srgbClr val="92D050"/>
              </a:buClr>
              <a:buSzPts val="1800"/>
              <a:buFont typeface="Wingdings 2" charset="2"/>
              <a:buChar char=""/>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Please feel free to use the Chat function to share your thoughts during the conversation and ask questions</a:t>
            </a:r>
          </a:p>
          <a:p>
            <a:pPr marL="285750" marR="0" lvl="0" indent="-285750" algn="l" defTabSz="457200" rtl="0" eaLnBrk="1" fontAlgn="auto" latinLnBrk="0" hangingPunct="1">
              <a:lnSpc>
                <a:spcPct val="90000"/>
              </a:lnSpc>
              <a:spcBef>
                <a:spcPct val="20000"/>
              </a:spcBef>
              <a:spcAft>
                <a:spcPts val="600"/>
              </a:spcAft>
              <a:buClr>
                <a:srgbClr val="92D050"/>
              </a:buClr>
              <a:buSzPts val="1800"/>
              <a:buFont typeface="Wingdings 2" charset="2"/>
              <a:buChar char=""/>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If you would like to come off mute, please raise your hand.</a:t>
            </a:r>
          </a:p>
          <a:p>
            <a:pPr marL="0" marR="0" lvl="0" indent="0" algn="l" defTabSz="457200" rtl="0" eaLnBrk="1" fontAlgn="auto" latinLnBrk="0" hangingPunct="1">
              <a:lnSpc>
                <a:spcPct val="90000"/>
              </a:lnSpc>
              <a:spcBef>
                <a:spcPct val="20000"/>
              </a:spcBef>
              <a:spcAft>
                <a:spcPts val="600"/>
              </a:spcAft>
              <a:buClr>
                <a:srgbClr val="8664B0"/>
              </a:buClr>
              <a:buSzPts val="1800"/>
              <a:buFont typeface="Wingdings 2" charset="2"/>
              <a:buNone/>
              <a:tabLst/>
              <a:defRPr/>
            </a:pPr>
            <a:r>
              <a:rPr kumimoji="0" lang="en-US" sz="1400" b="1" i="0" u="sng" strike="noStrike" kern="1200" cap="none" spc="0" normalizeH="0" baseline="0" noProof="0" dirty="0">
                <a:ln>
                  <a:noFill/>
                </a:ln>
                <a:solidFill>
                  <a:prstClr val="white"/>
                </a:solidFill>
                <a:effectLst/>
                <a:uLnTx/>
                <a:uFillTx/>
                <a:latin typeface="Century Gothic" panose="020B0502020202020204"/>
                <a:ea typeface="+mn-ea"/>
                <a:cs typeface="+mn-cs"/>
              </a:rPr>
              <a:t>In-Person:</a:t>
            </a:r>
            <a:endPar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90000"/>
              </a:lnSpc>
              <a:spcBef>
                <a:spcPct val="20000"/>
              </a:spcBef>
              <a:spcAft>
                <a:spcPts val="600"/>
              </a:spcAft>
              <a:buClr>
                <a:srgbClr val="92D050"/>
              </a:buClr>
              <a:buSzPts val="1800"/>
              <a:buFont typeface="Wingdings 2" charset="2"/>
              <a:buChar char=""/>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Raise your hand if you want to make a comment or would like to ask a question.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prstGeom prst="rect">
            <a:avLst/>
          </a:prstGeom>
        </p:spPr>
        <p:txBody>
          <a:bodyPr spcFirstLastPara="1" wrap="square" lIns="91425" tIns="91425" rIns="91425" bIns="91425" anchor="b" anchorCtr="0">
            <a:normAutofit/>
          </a:bodyPr>
          <a:lstStyle/>
          <a:p>
            <a:pPr algn="ctr">
              <a:spcBef>
                <a:spcPts val="0"/>
              </a:spcBef>
            </a:pPr>
            <a:r>
              <a:rPr lang="en" dirty="0"/>
              <a:t>Implicit Bias: </a:t>
            </a:r>
            <a:r>
              <a:rPr lang="en" sz="3200" dirty="0">
                <a:ea typeface="Oswald"/>
                <a:cs typeface="Oswald"/>
                <a:sym typeface="Oswald"/>
              </a:rPr>
              <a:t>Break it down</a:t>
            </a:r>
            <a:endParaRPr dirty="0"/>
          </a:p>
        </p:txBody>
      </p:sp>
      <p:sp>
        <p:nvSpPr>
          <p:cNvPr id="102" name="Google Shape;102;p19"/>
          <p:cNvSpPr txBox="1">
            <a:spLocks noGrp="1"/>
          </p:cNvSpPr>
          <p:nvPr>
            <p:ph idx="1"/>
          </p:nvPr>
        </p:nvSpPr>
        <p:spPr>
          <a:xfrm>
            <a:off x="422346" y="1687310"/>
            <a:ext cx="8299306" cy="3296581"/>
          </a:xfrm>
          <a:prstGeom prst="rect">
            <a:avLst/>
          </a:prstGeom>
        </p:spPr>
        <p:txBody>
          <a:bodyPr spcFirstLastPara="1" wrap="square" lIns="91425" tIns="91425" rIns="91425" bIns="91425" anchor="t" anchorCtr="0">
            <a:normAutofit/>
          </a:bodyPr>
          <a:lstStyle/>
          <a:p>
            <a:pPr marL="0" lvl="0" indent="0">
              <a:buNone/>
            </a:pPr>
            <a:r>
              <a:rPr lang="en-US" sz="1800" dirty="0"/>
              <a:t>Implicit bias refers to the unconscious (or automatic) attitudes or stereotypes that affect how we think, act and make decisions. These are often linked to people based on things like race, ethnicity, sexual orientation, age or looks. These links form over a lifetime.</a:t>
            </a:r>
          </a:p>
          <a:p>
            <a:pPr lvl="1"/>
            <a:r>
              <a:rPr lang="en-US" sz="1600" dirty="0"/>
              <a:t>Everyone has implicit biases</a:t>
            </a:r>
          </a:p>
          <a:p>
            <a:pPr lvl="1"/>
            <a:r>
              <a:rPr lang="en-US" sz="1600" dirty="0"/>
              <a:t>They can be good or bad</a:t>
            </a:r>
          </a:p>
          <a:p>
            <a:pPr lvl="1"/>
            <a:r>
              <a:rPr lang="en-US" sz="1600" dirty="0"/>
              <a:t>Our implicit biases do not always reflect our values or thoughts</a:t>
            </a:r>
          </a:p>
          <a:p>
            <a:pPr lvl="1"/>
            <a:r>
              <a:rPr lang="en-US" sz="1600" dirty="0"/>
              <a:t>Implicit biases can be changed and managed by new experiences and our efforts to address how we act.</a:t>
            </a:r>
          </a:p>
          <a:p>
            <a:pPr marL="0" lvl="0" indent="0" algn="ctr" rtl="0">
              <a:spcBef>
                <a:spcPts val="0"/>
              </a:spcBef>
              <a:spcAft>
                <a:spcPts val="0"/>
              </a:spcAft>
              <a:buNone/>
            </a:pPr>
            <a:endParaRPr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5D6373-B0F4-8DBD-10BB-367F055DA618}"/>
              </a:ext>
            </a:extLst>
          </p:cNvPr>
          <p:cNvSpPr>
            <a:spLocks noGrp="1"/>
          </p:cNvSpPr>
          <p:nvPr>
            <p:ph type="title"/>
          </p:nvPr>
        </p:nvSpPr>
        <p:spPr>
          <a:xfrm>
            <a:off x="393396" y="385482"/>
            <a:ext cx="8357205" cy="727838"/>
          </a:xfrm>
        </p:spPr>
        <p:txBody>
          <a:bodyPr/>
          <a:lstStyle/>
          <a:p>
            <a:r>
              <a:rPr lang="en-US" dirty="0"/>
              <a:t>Themes brought up at our last conversation</a:t>
            </a:r>
          </a:p>
        </p:txBody>
      </p:sp>
      <p:sp>
        <p:nvSpPr>
          <p:cNvPr id="9" name="Content Placeholder 8">
            <a:extLst>
              <a:ext uri="{FF2B5EF4-FFF2-40B4-BE49-F238E27FC236}">
                <a16:creationId xmlns:a16="http://schemas.microsoft.com/office/drawing/2014/main" id="{585ECE8D-7E6D-C471-E739-08F7F3915F06}"/>
              </a:ext>
            </a:extLst>
          </p:cNvPr>
          <p:cNvSpPr>
            <a:spLocks noGrp="1"/>
          </p:cNvSpPr>
          <p:nvPr>
            <p:ph idx="1"/>
          </p:nvPr>
        </p:nvSpPr>
        <p:spPr>
          <a:xfrm>
            <a:off x="68458" y="1666716"/>
            <a:ext cx="8997305" cy="3418717"/>
          </a:xfrm>
        </p:spPr>
        <p:txBody>
          <a:bodyPr>
            <a:normAutofit fontScale="92500" lnSpcReduction="20000"/>
          </a:bodyPr>
          <a:lstStyle/>
          <a:p>
            <a:pPr algn="l" fontAlgn="base">
              <a:buFont typeface="Arial" panose="020B0604020202020204" pitchFamily="34" charset="0"/>
              <a:buChar char="•"/>
            </a:pPr>
            <a:r>
              <a:rPr lang="en-US" sz="1900" b="0" i="0" dirty="0">
                <a:effectLst/>
                <a:latin typeface="+mj-lt"/>
              </a:rPr>
              <a:t>Regardless of the person, implicit bias presents itself in many different ways in many different interactions we have</a:t>
            </a:r>
          </a:p>
          <a:p>
            <a:pPr algn="l" fontAlgn="base">
              <a:buFont typeface="Arial" panose="020B0604020202020204" pitchFamily="34" charset="0"/>
              <a:buChar char="•"/>
            </a:pPr>
            <a:r>
              <a:rPr lang="en-US" sz="1900" b="0" i="0" dirty="0">
                <a:effectLst/>
                <a:latin typeface="+mj-lt"/>
              </a:rPr>
              <a:t>Long-term consequences of actions guided by implicit bias beliefs and the real world cost it has on us.</a:t>
            </a:r>
          </a:p>
          <a:p>
            <a:pPr fontAlgn="base">
              <a:buFont typeface="Arial" panose="020B0604020202020204" pitchFamily="34" charset="0"/>
              <a:buChar char="•"/>
            </a:pPr>
            <a:r>
              <a:rPr lang="en-US" sz="1900" dirty="0">
                <a:effectLst/>
                <a:latin typeface="+mj-lt"/>
                <a:ea typeface="Calibri" panose="020F0502020204030204" pitchFamily="34" charset="0"/>
                <a:cs typeface="Times New Roman" panose="02020603050405020304" pitchFamily="18" charset="0"/>
              </a:rPr>
              <a:t>Discussed the need to continually ask questions, bring in a support team, seek out advocates, organize and prepare questions ahead of appointments, build relationships, and consider when it’s time to change providers.</a:t>
            </a:r>
          </a:p>
          <a:p>
            <a:pPr fontAlgn="base">
              <a:buFont typeface="Arial" panose="020B0604020202020204" pitchFamily="34" charset="0"/>
              <a:buChar char="•"/>
            </a:pPr>
            <a:r>
              <a:rPr lang="en-US" sz="1900" dirty="0">
                <a:effectLst/>
                <a:latin typeface="+mj-lt"/>
                <a:ea typeface="Calibri" panose="020F0502020204030204" pitchFamily="34" charset="0"/>
                <a:cs typeface="Times New Roman" panose="02020603050405020304" pitchFamily="18" charset="0"/>
              </a:rPr>
              <a:t>Discussed the need for ongoing, consistent, intentional efforts to make any changes.  Risk of sliding back to status quo if we “take the foot off the gas.”</a:t>
            </a:r>
            <a:endParaRPr lang="en-US" sz="1900" b="0" i="0" dirty="0">
              <a:effectLst/>
              <a:latin typeface="+mj-lt"/>
            </a:endParaRPr>
          </a:p>
          <a:p>
            <a:pPr algn="l" fontAlgn="base">
              <a:buFont typeface="Arial" panose="020B0604020202020204" pitchFamily="34" charset="0"/>
              <a:buChar char="•"/>
            </a:pPr>
            <a:r>
              <a:rPr lang="en-US" sz="1900" b="0" i="0" dirty="0">
                <a:effectLst/>
                <a:latin typeface="+mj-lt"/>
              </a:rPr>
              <a:t>Impact that negative labeling language has and the lasting effects that it has when we access care.</a:t>
            </a:r>
          </a:p>
          <a:p>
            <a:pPr marL="342900" marR="0" lvl="0" indent="-342900">
              <a:spcBef>
                <a:spcPts val="0"/>
              </a:spcBef>
              <a:spcAft>
                <a:spcPts val="0"/>
              </a:spcAft>
              <a:buFont typeface="Symbol" panose="05050102010706020507" pitchFamily="18" charset="2"/>
              <a:buChar char=""/>
            </a:pPr>
            <a:endParaRPr lang="en-US" dirty="0"/>
          </a:p>
        </p:txBody>
      </p:sp>
    </p:spTree>
    <p:extLst>
      <p:ext uri="{BB962C8B-B14F-4D97-AF65-F5344CB8AC3E}">
        <p14:creationId xmlns:p14="http://schemas.microsoft.com/office/powerpoint/2010/main" val="3941243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Our Panel</a:t>
            </a:r>
          </a:p>
        </p:txBody>
      </p:sp>
      <p:sp>
        <p:nvSpPr>
          <p:cNvPr id="131" name="Google Shape;131;p23"/>
          <p:cNvSpPr txBox="1"/>
          <p:nvPr/>
        </p:nvSpPr>
        <p:spPr>
          <a:xfrm>
            <a:off x="661073" y="2631089"/>
            <a:ext cx="3041387" cy="677078"/>
          </a:xfrm>
          <a:prstGeom prst="rect">
            <a:avLst/>
          </a:prstGeom>
          <a:noFill/>
          <a:ln>
            <a:noFill/>
          </a:ln>
        </p:spPr>
        <p:txBody>
          <a:bodyPr spcFirstLastPara="1" wrap="square" lIns="91425" tIns="91425" rIns="91425" bIns="91425" anchor="t" anchorCtr="0">
            <a:spAutoFit/>
          </a:bodyPr>
          <a:lstStyle/>
          <a:p>
            <a:r>
              <a:rPr lang="en-US" sz="1600" b="1" dirty="0">
                <a:latin typeface="Source Code Pro"/>
                <a:ea typeface="Source Code Pro"/>
                <a:cs typeface="Source Code Pro"/>
                <a:sym typeface="Source Code Pro"/>
              </a:rPr>
              <a:t>Willie M. Naugles Jr.</a:t>
            </a:r>
          </a:p>
          <a:p>
            <a:r>
              <a:rPr lang="en" sz="1600" i="1" dirty="0">
                <a:latin typeface="Source Code Pro"/>
                <a:ea typeface="Source Code Pro"/>
                <a:cs typeface="Source Code Pro"/>
                <a:sym typeface="Source Code Pro"/>
              </a:rPr>
              <a:t>Advocate</a:t>
            </a:r>
            <a:endParaRPr sz="1600" i="1" dirty="0">
              <a:latin typeface="Source Code Pro"/>
              <a:ea typeface="Source Code Pro"/>
              <a:cs typeface="Source Code Pro"/>
              <a:sym typeface="Source Code Pro"/>
            </a:endParaRPr>
          </a:p>
        </p:txBody>
      </p:sp>
      <p:sp>
        <p:nvSpPr>
          <p:cNvPr id="2" name="Google Shape;131;p23">
            <a:extLst>
              <a:ext uri="{FF2B5EF4-FFF2-40B4-BE49-F238E27FC236}">
                <a16:creationId xmlns:a16="http://schemas.microsoft.com/office/drawing/2014/main" id="{B56D822D-CEC5-6AAA-F7C7-760FE75B2FD9}"/>
              </a:ext>
            </a:extLst>
          </p:cNvPr>
          <p:cNvSpPr txBox="1"/>
          <p:nvPr/>
        </p:nvSpPr>
        <p:spPr>
          <a:xfrm>
            <a:off x="3738408" y="1531088"/>
            <a:ext cx="5131762" cy="2954625"/>
          </a:xfrm>
          <a:prstGeom prst="rect">
            <a:avLst/>
          </a:prstGeom>
          <a:noFill/>
          <a:ln>
            <a:noFill/>
          </a:ln>
        </p:spPr>
        <p:txBody>
          <a:bodyPr spcFirstLastPara="1" wrap="square" lIns="91425" tIns="91425" rIns="91425" bIns="91425" anchor="t" anchorCtr="0">
            <a:spAutoFit/>
          </a:bodyPr>
          <a:lstStyle/>
          <a:p>
            <a:r>
              <a:rPr lang="en-US" sz="1400" dirty="0">
                <a:effectLst/>
                <a:latin typeface="+mj-lt"/>
                <a:ea typeface="Aptos" panose="020B0004020202020204" pitchFamily="34" charset="0"/>
                <a:cs typeface="Times New Roman" panose="02020603050405020304" pitchFamily="18" charset="0"/>
              </a:rPr>
              <a:t>Will is currently the Male Involvement CHW Specialist with UIC -Healthy Start.  UIC-Healthy Start is one of the 100 plus government funded programs across the country.  We provide case-management, wrap around social services, and support to families with children 18 months and younger.  </a:t>
            </a:r>
            <a:r>
              <a:rPr lang="en-US" sz="1400" dirty="0">
                <a:latin typeface="+mj-lt"/>
                <a:ea typeface="Aptos" panose="020B0004020202020204" pitchFamily="34" charset="0"/>
                <a:cs typeface="Times New Roman" panose="02020603050405020304" pitchFamily="18" charset="0"/>
              </a:rPr>
              <a:t>He works</a:t>
            </a:r>
            <a:r>
              <a:rPr lang="en-US" sz="1400" dirty="0">
                <a:effectLst/>
                <a:latin typeface="+mj-lt"/>
                <a:ea typeface="Aptos" panose="020B0004020202020204" pitchFamily="34" charset="0"/>
                <a:cs typeface="Times New Roman" panose="02020603050405020304" pitchFamily="18" charset="0"/>
              </a:rPr>
              <a:t> directly with the Fathers enrolled in the program via the Brotherly H.U.B fatherhood service offerings.  Although he is new to this space professionally, He is not new to being a Father, a caring community member, and an advocate for health equity.  In his role he feel like he has truly connected his passion with his purpose.</a:t>
            </a:r>
            <a:endParaRPr lang="en-US" sz="1400" dirty="0">
              <a:effectLst/>
              <a:latin typeface="+mj-lt"/>
              <a:ea typeface="Times New Roman" panose="02020603050405020304" pitchFamily="18" charset="0"/>
              <a:cs typeface="Times New Roman" panose="02020603050405020304" pitchFamily="18" charset="0"/>
            </a:endParaRPr>
          </a:p>
          <a:p>
            <a:endParaRPr sz="1200" i="1" dirty="0">
              <a:latin typeface="+mj-lt"/>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a:t>Our Panel</a:t>
            </a:r>
          </a:p>
        </p:txBody>
      </p:sp>
      <p:sp>
        <p:nvSpPr>
          <p:cNvPr id="131" name="Google Shape;131;p23"/>
          <p:cNvSpPr txBox="1"/>
          <p:nvPr/>
        </p:nvSpPr>
        <p:spPr>
          <a:xfrm>
            <a:off x="1349138" y="2092101"/>
            <a:ext cx="3041387" cy="677078"/>
          </a:xfrm>
          <a:prstGeom prst="rect">
            <a:avLst/>
          </a:prstGeom>
          <a:noFill/>
          <a:ln>
            <a:noFill/>
          </a:ln>
        </p:spPr>
        <p:txBody>
          <a:bodyPr spcFirstLastPara="1" wrap="square" lIns="91425" tIns="91425" rIns="91425" bIns="91425" anchor="t" anchorCtr="0">
            <a:spAutoFit/>
          </a:bodyPr>
          <a:lstStyle/>
          <a:p>
            <a:r>
              <a:rPr lang="en-US" sz="1600" b="1" dirty="0">
                <a:latin typeface="Source Code Pro"/>
                <a:ea typeface="Source Code Pro"/>
                <a:cs typeface="Source Code Pro"/>
                <a:sym typeface="Source Code Pro"/>
              </a:rPr>
              <a:t>Patricia Ceja-Muhsen </a:t>
            </a:r>
            <a:r>
              <a:rPr lang="en" sz="1600" i="1" dirty="0">
                <a:latin typeface="Source Code Pro"/>
                <a:ea typeface="Source Code Pro"/>
                <a:cs typeface="Source Code Pro"/>
                <a:sym typeface="Source Code Pro"/>
              </a:rPr>
              <a:t>Advocate</a:t>
            </a:r>
            <a:endParaRPr sz="1600" i="1" dirty="0">
              <a:latin typeface="Source Code Pro"/>
              <a:ea typeface="Source Code Pro"/>
              <a:cs typeface="Source Code Pro"/>
              <a:sym typeface="Source Code Pro"/>
            </a:endParaRPr>
          </a:p>
        </p:txBody>
      </p:sp>
      <p:sp>
        <p:nvSpPr>
          <p:cNvPr id="2" name="Google Shape;131;p23">
            <a:extLst>
              <a:ext uri="{FF2B5EF4-FFF2-40B4-BE49-F238E27FC236}">
                <a16:creationId xmlns:a16="http://schemas.microsoft.com/office/drawing/2014/main" id="{B56D822D-CEC5-6AAA-F7C7-760FE75B2FD9}"/>
              </a:ext>
            </a:extLst>
          </p:cNvPr>
          <p:cNvSpPr txBox="1"/>
          <p:nvPr/>
        </p:nvSpPr>
        <p:spPr>
          <a:xfrm>
            <a:off x="5073842" y="1892062"/>
            <a:ext cx="3796327" cy="2893069"/>
          </a:xfrm>
          <a:prstGeom prst="rect">
            <a:avLst/>
          </a:prstGeom>
          <a:noFill/>
          <a:ln>
            <a:noFill/>
          </a:ln>
        </p:spPr>
        <p:txBody>
          <a:bodyPr spcFirstLastPara="1" wrap="square" lIns="91425" tIns="91425" rIns="91425" bIns="91425" anchor="t" anchorCtr="0">
            <a:spAutoFit/>
          </a:bodyPr>
          <a:lstStyle/>
          <a:p>
            <a:r>
              <a:rPr lang="en-US" sz="1800" dirty="0">
                <a:effectLst/>
                <a:latin typeface="Calibri" panose="020F0502020204030204" pitchFamily="34" charset="0"/>
                <a:ea typeface="Aptos" panose="020B0004020202020204" pitchFamily="34" charset="0"/>
                <a:cs typeface="Aptos" panose="020B0004020202020204" pitchFamily="34" charset="0"/>
              </a:rPr>
              <a:t>Patricia Ceja-Muhsen has been a community certified birth doula for the past 12 years. She currently works as a Doula and Outreach Manager for Healthy Parents &amp; Babies. Part of her work includes working with low income pregnant/early postpartum families in the City of Chicago and doing community outreach.</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endParaRPr sz="1400" i="1" dirty="0">
              <a:ea typeface="Source Code Pro"/>
              <a:cs typeface="Source Code Pro"/>
              <a:sym typeface="Source Code Pro"/>
            </a:endParaRPr>
          </a:p>
        </p:txBody>
      </p:sp>
    </p:spTree>
    <p:extLst>
      <p:ext uri="{BB962C8B-B14F-4D97-AF65-F5344CB8AC3E}">
        <p14:creationId xmlns:p14="http://schemas.microsoft.com/office/powerpoint/2010/main" val="193600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E63A5-A0E5-98F3-8D13-F3F024B4F1DC}"/>
              </a:ext>
            </a:extLst>
          </p:cNvPr>
          <p:cNvSpPr>
            <a:spLocks noGrp="1"/>
          </p:cNvSpPr>
          <p:nvPr>
            <p:ph type="title"/>
          </p:nvPr>
        </p:nvSpPr>
        <p:spPr/>
        <p:txBody>
          <a:bodyPr/>
          <a:lstStyle/>
          <a:p>
            <a:r>
              <a:rPr lang="en-US" dirty="0"/>
              <a:t>What's next?</a:t>
            </a:r>
            <a:br>
              <a:rPr lang="en-US" dirty="0"/>
            </a:br>
            <a:r>
              <a:rPr lang="en-US" u="sng" dirty="0"/>
              <a:t>Community Aimed Action</a:t>
            </a:r>
          </a:p>
        </p:txBody>
      </p:sp>
      <p:sp>
        <p:nvSpPr>
          <p:cNvPr id="4" name="Content Placeholder 3">
            <a:extLst>
              <a:ext uri="{FF2B5EF4-FFF2-40B4-BE49-F238E27FC236}">
                <a16:creationId xmlns:a16="http://schemas.microsoft.com/office/drawing/2014/main" id="{F4845E6D-1D60-4235-1DF2-7965993C36EE}"/>
              </a:ext>
            </a:extLst>
          </p:cNvPr>
          <p:cNvSpPr>
            <a:spLocks noGrp="1"/>
          </p:cNvSpPr>
          <p:nvPr>
            <p:ph idx="1"/>
          </p:nvPr>
        </p:nvSpPr>
        <p:spPr/>
        <p:txBody>
          <a:bodyPr/>
          <a:lstStyle/>
          <a:p>
            <a:r>
              <a:rPr lang="en-US" dirty="0"/>
              <a:t>Hold a  systems, policy makers, networks conversation on this topic. Share what has been learned from the community over the last year and invite them to collaborate with us on actions</a:t>
            </a:r>
          </a:p>
          <a:p>
            <a:pPr lvl="1"/>
            <a:r>
              <a:rPr lang="en-US" dirty="0"/>
              <a:t>Aim to hold event on Q1 2024 </a:t>
            </a:r>
          </a:p>
          <a:p>
            <a:pPr lvl="1"/>
            <a:r>
              <a:rPr lang="en-US" dirty="0"/>
              <a:t>Create opportunities to ask questions and gain support for action moving forward</a:t>
            </a:r>
          </a:p>
          <a:p>
            <a:pPr lvl="1"/>
            <a:r>
              <a:rPr lang="en-US" dirty="0"/>
              <a:t>Invite them to participate in a community conversation</a:t>
            </a:r>
          </a:p>
          <a:p>
            <a:r>
              <a:rPr lang="en-US" dirty="0"/>
              <a:t>Continue these community conversations and aim to hold a conversation in 2024 to start developing strategies to help support our communities</a:t>
            </a:r>
          </a:p>
          <a:p>
            <a:pPr marL="0" indent="0">
              <a:buNone/>
            </a:pPr>
            <a:endParaRPr lang="en-US" dirty="0"/>
          </a:p>
          <a:p>
            <a:pPr marL="0" indent="0" algn="ctr">
              <a:buNone/>
            </a:pPr>
            <a:r>
              <a:rPr lang="en-US" u="sng" dirty="0"/>
              <a:t>LET'S CONTINUE THIS CONVERSATION AND SHIFT TO ACTION!</a:t>
            </a:r>
          </a:p>
        </p:txBody>
      </p:sp>
    </p:spTree>
    <p:extLst>
      <p:ext uri="{BB962C8B-B14F-4D97-AF65-F5344CB8AC3E}">
        <p14:creationId xmlns:p14="http://schemas.microsoft.com/office/powerpoint/2010/main" val="74901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pic>
        <p:nvPicPr>
          <p:cNvPr id="140" name="Picture 139" descr="Calendar on table">
            <a:extLst>
              <a:ext uri="{FF2B5EF4-FFF2-40B4-BE49-F238E27FC236}">
                <a16:creationId xmlns:a16="http://schemas.microsoft.com/office/drawing/2014/main" id="{9BDD52EB-EE71-A166-732A-CB9B00D98B80}"/>
              </a:ext>
            </a:extLst>
          </p:cNvPr>
          <p:cNvPicPr>
            <a:picLocks noChangeAspect="1"/>
          </p:cNvPicPr>
          <p:nvPr/>
        </p:nvPicPr>
        <p:blipFill rotWithShape="1">
          <a:blip r:embed="rId3">
            <a:alphaModFix amt="40000"/>
          </a:blip>
          <a:srcRect b="15731"/>
          <a:stretch/>
        </p:blipFill>
        <p:spPr>
          <a:xfrm>
            <a:off x="20" y="10"/>
            <a:ext cx="9143980" cy="5143490"/>
          </a:xfrm>
          <a:prstGeom prst="rect">
            <a:avLst/>
          </a:prstGeom>
        </p:spPr>
      </p:pic>
      <p:sp>
        <p:nvSpPr>
          <p:cNvPr id="138" name="Google Shape;138;p24"/>
          <p:cNvSpPr txBox="1">
            <a:spLocks noGrp="1"/>
          </p:cNvSpPr>
          <p:nvPr>
            <p:ph type="title"/>
          </p:nvPr>
        </p:nvSpPr>
        <p:spPr>
          <a:xfrm>
            <a:off x="109104" y="306531"/>
            <a:ext cx="8913597" cy="3049733"/>
          </a:xfrm>
          <a:prstGeom prst="rect">
            <a:avLst/>
          </a:prstGeom>
        </p:spPr>
        <p:txBody>
          <a:bodyPr spcFirstLastPara="1" vert="horz" lIns="91440" tIns="45720" rIns="91440" bIns="45720" rtlCol="0" anchor="b" anchorCtr="0">
            <a:normAutofit/>
          </a:bodyPr>
          <a:lstStyle/>
          <a:p>
            <a:pPr marL="0" lvl="0" indent="0" defTabSz="457200">
              <a:lnSpc>
                <a:spcPct val="90000"/>
              </a:lnSpc>
              <a:spcBef>
                <a:spcPct val="0"/>
              </a:spcBef>
              <a:spcAft>
                <a:spcPts val="0"/>
              </a:spcAft>
            </a:pPr>
            <a:r>
              <a:rPr lang="en-US" sz="3400" dirty="0">
                <a:solidFill>
                  <a:srgbClr val="FEFEFE"/>
                </a:solidFill>
              </a:rPr>
              <a:t>Save the Date!</a:t>
            </a:r>
          </a:p>
          <a:p>
            <a:pPr marL="0" lvl="0" indent="0" defTabSz="457200">
              <a:lnSpc>
                <a:spcPct val="90000"/>
              </a:lnSpc>
              <a:spcBef>
                <a:spcPct val="0"/>
              </a:spcBef>
              <a:spcAft>
                <a:spcPts val="0"/>
              </a:spcAft>
            </a:pPr>
            <a:r>
              <a:rPr lang="en-US" sz="3400" dirty="0">
                <a:solidFill>
                  <a:srgbClr val="FEFEFE"/>
                </a:solidFill>
              </a:rPr>
              <a:t>Continue this conversation with us!</a:t>
            </a:r>
          </a:p>
          <a:p>
            <a:pPr marL="0" lvl="0" indent="0" defTabSz="457200">
              <a:lnSpc>
                <a:spcPct val="90000"/>
              </a:lnSpc>
              <a:spcBef>
                <a:spcPct val="0"/>
              </a:spcBef>
              <a:spcAft>
                <a:spcPts val="0"/>
              </a:spcAft>
            </a:pPr>
            <a:r>
              <a:rPr lang="en-US" sz="3400" dirty="0">
                <a:solidFill>
                  <a:srgbClr val="FEFEFE"/>
                </a:solidFill>
              </a:rPr>
              <a:t>April 22, 2024 (12:30 PM to 02:00 PM)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38"/>
                                        </p:tgtEl>
                                        <p:attrNameLst>
                                          <p:attrName>style.visibility</p:attrName>
                                        </p:attrNameLst>
                                      </p:cBhvr>
                                      <p:to>
                                        <p:strVal val="visible"/>
                                      </p:to>
                                    </p:set>
                                    <p:animEffect transition="in" filter="fade">
                                      <p:cBhvr>
                                        <p:cTn id="7" dur="4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Yellow and blue symbols">
            <a:extLst>
              <a:ext uri="{FF2B5EF4-FFF2-40B4-BE49-F238E27FC236}">
                <a16:creationId xmlns:a16="http://schemas.microsoft.com/office/drawing/2014/main" id="{78747761-D587-24C7-7E73-73FED947C8E4}"/>
              </a:ext>
            </a:extLst>
          </p:cNvPr>
          <p:cNvPicPr>
            <a:picLocks noChangeAspect="1"/>
          </p:cNvPicPr>
          <p:nvPr/>
        </p:nvPicPr>
        <p:blipFill rotWithShape="1">
          <a:blip r:embed="rId2">
            <a:alphaModFix amt="40000"/>
          </a:blip>
          <a:srcRect t="12909" b="13562"/>
          <a:stretch/>
        </p:blipFill>
        <p:spPr>
          <a:xfrm>
            <a:off x="0" y="-2381"/>
            <a:ext cx="9143980" cy="5143490"/>
          </a:xfrm>
          <a:prstGeom prst="rect">
            <a:avLst/>
          </a:prstGeom>
        </p:spPr>
      </p:pic>
      <p:sp>
        <p:nvSpPr>
          <p:cNvPr id="2" name="Title 1">
            <a:extLst>
              <a:ext uri="{FF2B5EF4-FFF2-40B4-BE49-F238E27FC236}">
                <a16:creationId xmlns:a16="http://schemas.microsoft.com/office/drawing/2014/main" id="{E71D7794-8FCA-09F7-8269-6EE34CF4E5F4}"/>
              </a:ext>
            </a:extLst>
          </p:cNvPr>
          <p:cNvSpPr>
            <a:spLocks noGrp="1"/>
          </p:cNvSpPr>
          <p:nvPr>
            <p:ph type="title"/>
          </p:nvPr>
        </p:nvSpPr>
        <p:spPr>
          <a:xfrm>
            <a:off x="410547" y="1086859"/>
            <a:ext cx="8490857" cy="2516213"/>
          </a:xfrm>
        </p:spPr>
        <p:txBody>
          <a:bodyPr vert="horz" lIns="91440" tIns="45720" rIns="91440" bIns="45720" rtlCol="0" anchor="b">
            <a:normAutofit fontScale="90000"/>
          </a:bodyPr>
          <a:lstStyle/>
          <a:p>
            <a:pPr defTabSz="457200">
              <a:lnSpc>
                <a:spcPct val="90000"/>
              </a:lnSpc>
              <a:spcBef>
                <a:spcPct val="0"/>
              </a:spcBef>
            </a:pPr>
            <a:r>
              <a:rPr lang="en-US" sz="4000" dirty="0">
                <a:solidFill>
                  <a:srgbClr val="FEFEFE"/>
                </a:solidFill>
              </a:rPr>
              <a:t>Questions or Comments-Let us know!</a:t>
            </a:r>
            <a:br>
              <a:rPr lang="en-US" sz="3000" dirty="0">
                <a:solidFill>
                  <a:srgbClr val="FEFEFE"/>
                </a:solidFill>
              </a:rPr>
            </a:br>
            <a:br>
              <a:rPr lang="en-US" sz="3000" dirty="0">
                <a:solidFill>
                  <a:srgbClr val="FEFEFE"/>
                </a:solidFill>
              </a:rPr>
            </a:br>
            <a:r>
              <a:rPr lang="en-US" sz="3100" dirty="0">
                <a:solidFill>
                  <a:srgbClr val="FEFEFE"/>
                </a:solidFill>
              </a:rPr>
              <a:t>Website: https://www.fimrchicago.org/implicitbias</a:t>
            </a:r>
            <a:br>
              <a:rPr lang="en-US" sz="3100" dirty="0">
                <a:solidFill>
                  <a:srgbClr val="FEFEFE"/>
                </a:solidFill>
              </a:rPr>
            </a:br>
            <a:br>
              <a:rPr lang="en-US" sz="3100" dirty="0">
                <a:solidFill>
                  <a:srgbClr val="FEFEFE"/>
                </a:solidFill>
              </a:rPr>
            </a:br>
            <a:r>
              <a:rPr lang="en-US" sz="3100" dirty="0">
                <a:solidFill>
                  <a:srgbClr val="FEFEFE"/>
                </a:solidFill>
              </a:rPr>
              <a:t>Email: fimr@bsd.uchicago.edu</a:t>
            </a:r>
            <a:endParaRPr lang="en-US" sz="2400" dirty="0">
              <a:solidFill>
                <a:srgbClr val="FEFEFE"/>
              </a:solidFill>
            </a:endParaRPr>
          </a:p>
        </p:txBody>
      </p:sp>
    </p:spTree>
    <p:extLst>
      <p:ext uri="{BB962C8B-B14F-4D97-AF65-F5344CB8AC3E}">
        <p14:creationId xmlns:p14="http://schemas.microsoft.com/office/powerpoint/2010/main" val="284435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2">
      <a:dk1>
        <a:sysClr val="windowText" lastClr="000000"/>
      </a:dk1>
      <a:lt1>
        <a:sysClr val="window" lastClr="FFFFFF"/>
      </a:lt1>
      <a:dk2>
        <a:srgbClr val="454551"/>
      </a:dk2>
      <a:lt2>
        <a:srgbClr val="D8D9DC"/>
      </a:lt2>
      <a:accent1>
        <a:srgbClr val="CF4B5E"/>
      </a:accent1>
      <a:accent2>
        <a:srgbClr val="AD2751"/>
      </a:accent2>
      <a:accent3>
        <a:srgbClr val="4EA6DC"/>
      </a:accent3>
      <a:accent4>
        <a:srgbClr val="4775E7"/>
      </a:accent4>
      <a:accent5>
        <a:srgbClr val="8971E1"/>
      </a:accent5>
      <a:accent6>
        <a:srgbClr val="D54773"/>
      </a:accent6>
      <a:hlink>
        <a:srgbClr val="6B9F25"/>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Quotable</Template>
  <TotalTime>1892</TotalTime>
  <Words>926</Words>
  <Application>Microsoft Office PowerPoint</Application>
  <PresentationFormat>On-screen Show (16:9)</PresentationFormat>
  <Paragraphs>66</Paragraphs>
  <Slides>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Oswald</vt:lpstr>
      <vt:lpstr>Source Code Pro</vt:lpstr>
      <vt:lpstr>Symbol</vt:lpstr>
      <vt:lpstr>Calibri</vt:lpstr>
      <vt:lpstr>Wingdings 2</vt:lpstr>
      <vt:lpstr>Century Gothic</vt:lpstr>
      <vt:lpstr>Aptos</vt:lpstr>
      <vt:lpstr>Arial</vt:lpstr>
      <vt:lpstr>Quotable</vt:lpstr>
      <vt:lpstr>Implicit Bias:  Let's Talk About It! A Community Conversation</vt:lpstr>
      <vt:lpstr>Respect Everyone-Ground Rules</vt:lpstr>
      <vt:lpstr>Implicit Bias: Break it down</vt:lpstr>
      <vt:lpstr>Themes brought up at our last conversation</vt:lpstr>
      <vt:lpstr>Our Panel</vt:lpstr>
      <vt:lpstr>Our Panel</vt:lpstr>
      <vt:lpstr>What's next? Community Aimed Action</vt:lpstr>
      <vt:lpstr>Save the Date! Continue this conversation with us! April 22, 2024 (12:30 PM to 02:00 PM)</vt:lpstr>
      <vt:lpstr>Questions or Comments-Let us know!  Website: https://www.fimrchicago.org/implicitbias  Email: fimr@bsd.uchicago.edu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Bias:  Let's Talk About It! A Community Town Hall</dc:title>
  <cp:lastModifiedBy>Ortiz, Jose [UCM]</cp:lastModifiedBy>
  <cp:revision>50</cp:revision>
  <dcterms:modified xsi:type="dcterms:W3CDTF">2024-01-22T15:32:45Z</dcterms:modified>
</cp:coreProperties>
</file>